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447" r:id="rId2"/>
    <p:sldId id="448" r:id="rId3"/>
    <p:sldId id="449" r:id="rId4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97" d="100"/>
          <a:sy n="97" d="100"/>
        </p:scale>
        <p:origin x="102" y="26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6" d="100"/>
        <a:sy n="10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467B7C9-31C6-144B-98E3-E07DD87BE7D3}" type="datetimeFigureOut">
              <a:rPr lang="en-US"/>
              <a:pPr>
                <a:defRPr/>
              </a:pPr>
              <a:t>4/27/2017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E3A9153-A9D8-8446-A5ED-50F263C163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15536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2041F5C-9FCA-E449-BC2D-EA1AF6AC82AF}" type="datetimeFigureOut">
              <a:rPr lang="en-US"/>
              <a:pPr>
                <a:defRPr/>
              </a:pPr>
              <a:t>4/27/2017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E18FBEC7-5AE0-E64F-82DF-56AFB75660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805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29 Nov '16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LS2 milestones - Apr.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D4B591-951F-3B4C-866E-764663696E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526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29 Nov '16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LS2 milestones - Apr.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301DD8-E0EB-3F44-875A-3F0BA135A9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789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29 Nov '16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LS2 milestones - Apr.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2F69BD-2535-7741-9D80-2F6D2BF426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214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29 Nov '16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LS2 milestones - Apr. 2017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95F63F-3D3B-094C-A23B-A18A059C9A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632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29 Nov '16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LS2 milestones - Apr. 2017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AB2C0-8007-6548-B4EA-14FBF3F874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625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29 Nov '16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LS2 milestones - Apr. 2017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12C6C-4E34-1345-90D5-D008318A58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062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29 Nov '16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LS2 milestones - Apr. 2017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5B0909-36C8-F945-8B51-3A6CAB4B15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843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29 Nov '16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LS2 milestones - Apr. 2017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4831D-749D-FD4E-8E43-F1A7D14A02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284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29 Nov '16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LS2 milestones - Apr. 2017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8A79F-E959-9C46-A3CC-4B31A5C773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74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29 Nov '16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LS2 milestones - Apr.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335370-3857-604E-A6DD-72FCDBDB33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731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29 Nov '16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LS2 milestones - Apr.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212B05-161D-EA4F-B916-4394FA9F2A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497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29 Nov '16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LS2 milestones - Apr.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7EFF989-AFFC-7548-96F6-01DDC8B0F0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3"/>
          <p:cNvSpPr>
            <a:spLocks noGrp="1"/>
          </p:cNvSpPr>
          <p:nvPr>
            <p:ph type="title"/>
          </p:nvPr>
        </p:nvSpPr>
        <p:spPr>
          <a:xfrm>
            <a:off x="1485900" y="274638"/>
            <a:ext cx="6172200" cy="777875"/>
          </a:xfrm>
        </p:spPr>
        <p:txBody>
          <a:bodyPr/>
          <a:lstStyle/>
          <a:p>
            <a:r>
              <a:rPr lang="en-US">
                <a:latin typeface="Calibri" charset="0"/>
                <a:ea typeface="MS PGothic" charset="0"/>
                <a:cs typeface="MS PGothic" charset="0"/>
              </a:rPr>
              <a:t>O</a:t>
            </a:r>
            <a:r>
              <a:rPr lang="en-US" baseline="30000">
                <a:latin typeface="Calibri" charset="0"/>
                <a:ea typeface="MS PGothic" charset="0"/>
                <a:cs typeface="MS PGothic" charset="0"/>
              </a:rPr>
              <a:t>2 </a:t>
            </a:r>
            <a:r>
              <a:rPr lang="en-US">
                <a:latin typeface="Calibri" charset="0"/>
                <a:ea typeface="MS PGothic" charset="0"/>
                <a:cs typeface="MS PGothic" charset="0"/>
              </a:rPr>
              <a:t>(1/3</a:t>
            </a:r>
            <a:r>
              <a:rPr lang="en-GB">
                <a:latin typeface="Calibri" charset="0"/>
                <a:ea typeface="MS PGothic" charset="0"/>
                <a:cs typeface="MS PGothic" charset="0"/>
              </a:rPr>
              <a:t>)</a:t>
            </a:r>
            <a:endParaRPr lang="en-US" baseline="30000">
              <a:latin typeface="Calibri" charset="0"/>
              <a:ea typeface="MS PGothic" charset="0"/>
              <a:cs typeface="MS PGothic" charset="0"/>
            </a:endParaRPr>
          </a:p>
        </p:txBody>
      </p:sp>
      <p:sp>
        <p:nvSpPr>
          <p:cNvPr id="2560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F671C4B-19A0-0341-98C6-6FCFB8A8E09A}" type="slidenum">
              <a:rPr lang="en-US" sz="1200">
                <a:solidFill>
                  <a:srgbClr val="898989"/>
                </a:solidFill>
                <a:ea typeface="MS PGothic" charset="0"/>
                <a:cs typeface="MS PGothic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sz="1200">
              <a:solidFill>
                <a:srgbClr val="898989"/>
              </a:solidFill>
              <a:ea typeface="MS PGothic" charset="0"/>
              <a:cs typeface="MS PGothic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9311100"/>
              </p:ext>
            </p:extLst>
          </p:nvPr>
        </p:nvGraphicFramePr>
        <p:xfrm>
          <a:off x="387350" y="1052513"/>
          <a:ext cx="8056562" cy="478472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27303"/>
                <a:gridCol w="802944"/>
                <a:gridCol w="925263"/>
                <a:gridCol w="925263"/>
                <a:gridCol w="925263"/>
                <a:gridCol w="925263"/>
                <a:gridCol w="925263"/>
              </a:tblGrid>
              <a:tr h="370671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V1.6 (Feb-17)</a:t>
                      </a:r>
                      <a:endParaRPr lang="en-US" sz="1400" dirty="0"/>
                    </a:p>
                  </a:txBody>
                  <a:tcPr marL="68583" marR="68583" marT="45700" marB="45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2015</a:t>
                      </a:r>
                      <a:endParaRPr lang="en-US" sz="1400" dirty="0"/>
                    </a:p>
                  </a:txBody>
                  <a:tcPr marL="68583" marR="68583" marT="45700" marB="45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2016</a:t>
                      </a:r>
                      <a:endParaRPr lang="en-US" sz="1400" dirty="0"/>
                    </a:p>
                  </a:txBody>
                  <a:tcPr marL="68583" marR="68583" marT="45700" marB="45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2017</a:t>
                      </a:r>
                      <a:endParaRPr lang="en-US" sz="1400" dirty="0"/>
                    </a:p>
                  </a:txBody>
                  <a:tcPr marL="68583" marR="68583" marT="45700" marB="45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2018</a:t>
                      </a:r>
                      <a:endParaRPr lang="en-US" sz="1400" dirty="0"/>
                    </a:p>
                  </a:txBody>
                  <a:tcPr marL="68583" marR="68583" marT="45700" marB="45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2019</a:t>
                      </a:r>
                      <a:endParaRPr lang="en-US" sz="1400" dirty="0"/>
                    </a:p>
                  </a:txBody>
                  <a:tcPr marL="68583" marR="68583" marT="45700" marB="457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2020</a:t>
                      </a:r>
                      <a:endParaRPr lang="en-US" sz="1400" dirty="0"/>
                    </a:p>
                  </a:txBody>
                  <a:tcPr marL="68583" marR="68583" marT="45700" marB="45700" anchor="ctr"/>
                </a:tc>
              </a:tr>
              <a:tr h="37067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O2 TDR approved</a:t>
                      </a:r>
                      <a:endParaRPr lang="en-US" sz="16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83" marR="68583" marT="45700" marB="45700"/>
                </a:tc>
              </a:tr>
              <a:tr h="35701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Software process (6/16)</a:t>
                      </a:r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</a:tr>
              <a:tr h="4294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DDS release (6/16)</a:t>
                      </a:r>
                      <a:endParaRPr lang="en-US" sz="16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</a:tr>
              <a:tr h="37067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CCDB prototype (12/16</a:t>
                      </a:r>
                      <a:r>
                        <a:rPr lang="en-GB" sz="1600" dirty="0" smtClean="0"/>
                        <a:t>)</a:t>
                      </a:r>
                      <a:endParaRPr lang="en-US" sz="1600" dirty="0" smtClean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</a:tr>
              <a:tr h="42134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DQM prototype (12/16)</a:t>
                      </a:r>
                      <a:endParaRPr lang="en-US" sz="16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</a:tr>
              <a:tr h="42134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CM prototype (6/17)</a:t>
                      </a:r>
                      <a:endParaRPr lang="en-US" sz="16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</a:tr>
              <a:tr h="44267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Control prototype (4/17)</a:t>
                      </a:r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</a:tr>
              <a:tr h="44267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First ALFA release (6/17)</a:t>
                      </a:r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</a:tr>
              <a:tr h="579106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Detector read-out DDL + GBT</a:t>
                      </a:r>
                      <a:r>
                        <a:rPr lang="en-US" sz="1600" baseline="0" dirty="0" smtClean="0"/>
                        <a:t> CRORC (12/16)</a:t>
                      </a:r>
                      <a:endParaRPr lang="en-US" sz="16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/>
                </a:tc>
              </a:tr>
              <a:tr h="579106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Detector read-out GBT CRU (6/17)</a:t>
                      </a:r>
                      <a:endParaRPr lang="en-US" sz="1600" dirty="0"/>
                    </a:p>
                  </a:txBody>
                  <a:tcPr marL="68583" marR="68583" marT="45700" marB="45700"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700" marB="45700"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9" name="Straight Connector 8"/>
          <p:cNvCxnSpPr>
            <a:cxnSpLocks noChangeShapeType="1"/>
          </p:cNvCxnSpPr>
          <p:nvPr/>
        </p:nvCxnSpPr>
        <p:spPr bwMode="auto">
          <a:xfrm>
            <a:off x="5031968" y="1428750"/>
            <a:ext cx="0" cy="4408488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" name="Smiley Face 17"/>
          <p:cNvSpPr>
            <a:spLocks/>
          </p:cNvSpPr>
          <p:nvPr/>
        </p:nvSpPr>
        <p:spPr bwMode="auto">
          <a:xfrm>
            <a:off x="5076825" y="4341813"/>
            <a:ext cx="215900" cy="215900"/>
          </a:xfrm>
          <a:prstGeom prst="smileyFace">
            <a:avLst>
              <a:gd name="adj" fmla="val 4653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20" name="Smiley Face 19"/>
          <p:cNvSpPr>
            <a:spLocks/>
          </p:cNvSpPr>
          <p:nvPr/>
        </p:nvSpPr>
        <p:spPr bwMode="auto">
          <a:xfrm>
            <a:off x="3348038" y="1485900"/>
            <a:ext cx="215900" cy="215900"/>
          </a:xfrm>
          <a:prstGeom prst="smileyFace">
            <a:avLst>
              <a:gd name="adj" fmla="val 4653"/>
            </a:avLst>
          </a:prstGeom>
          <a:noFill/>
          <a:ln w="9525">
            <a:solidFill>
              <a:srgbClr val="008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23" name="Smiley Face 22"/>
          <p:cNvSpPr>
            <a:spLocks/>
          </p:cNvSpPr>
          <p:nvPr/>
        </p:nvSpPr>
        <p:spPr bwMode="auto">
          <a:xfrm>
            <a:off x="5126038" y="5459413"/>
            <a:ext cx="215900" cy="217487"/>
          </a:xfrm>
          <a:prstGeom prst="smileyFace">
            <a:avLst>
              <a:gd name="adj" fmla="val 4653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28" name="Smiley Face 27"/>
          <p:cNvSpPr>
            <a:spLocks/>
          </p:cNvSpPr>
          <p:nvPr/>
        </p:nvSpPr>
        <p:spPr bwMode="auto">
          <a:xfrm>
            <a:off x="4140200" y="2255838"/>
            <a:ext cx="215900" cy="215900"/>
          </a:xfrm>
          <a:prstGeom prst="smileyFace">
            <a:avLst>
              <a:gd name="adj" fmla="val 4653"/>
            </a:avLst>
          </a:prstGeom>
          <a:noFill/>
          <a:ln w="9525">
            <a:solidFill>
              <a:srgbClr val="008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29" name="Smiley Face 28"/>
          <p:cNvSpPr>
            <a:spLocks/>
          </p:cNvSpPr>
          <p:nvPr/>
        </p:nvSpPr>
        <p:spPr bwMode="auto">
          <a:xfrm>
            <a:off x="4140200" y="1865313"/>
            <a:ext cx="215900" cy="215900"/>
          </a:xfrm>
          <a:prstGeom prst="smileyFace">
            <a:avLst>
              <a:gd name="adj" fmla="val 4653"/>
            </a:avLst>
          </a:prstGeom>
          <a:noFill/>
          <a:ln w="9525">
            <a:solidFill>
              <a:srgbClr val="008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9263" y="6002338"/>
            <a:ext cx="7994650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CCM: Control, Configuration &amp; Monitoring		DDS: Dynamic Distribution System</a:t>
            </a: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dirty="0">
                <a:solidFill>
                  <a:prstClr val="black"/>
                </a:solidFill>
                <a:latin typeface="Calibri"/>
              </a:rPr>
              <a:t>CCDB: Condition &amp; Calibration Data Base		DQM: Data Quality Monitoring</a:t>
            </a:r>
          </a:p>
        </p:txBody>
      </p:sp>
      <p:sp>
        <p:nvSpPr>
          <p:cNvPr id="24" name="Smiley Face 23"/>
          <p:cNvSpPr>
            <a:spLocks/>
          </p:cNvSpPr>
          <p:nvPr/>
        </p:nvSpPr>
        <p:spPr bwMode="auto">
          <a:xfrm>
            <a:off x="4572000" y="4883150"/>
            <a:ext cx="215900" cy="215900"/>
          </a:xfrm>
          <a:prstGeom prst="smileyFace">
            <a:avLst>
              <a:gd name="adj" fmla="val 4653"/>
            </a:avLst>
          </a:prstGeom>
          <a:noFill/>
          <a:ln w="9525">
            <a:solidFill>
              <a:srgbClr val="008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21" name="Smiley Face 20"/>
          <p:cNvSpPr>
            <a:spLocks/>
          </p:cNvSpPr>
          <p:nvPr/>
        </p:nvSpPr>
        <p:spPr bwMode="auto">
          <a:xfrm>
            <a:off x="4932363" y="3876675"/>
            <a:ext cx="215900" cy="215900"/>
          </a:xfrm>
          <a:prstGeom prst="smileyFace">
            <a:avLst>
              <a:gd name="adj" fmla="val 4653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pic>
        <p:nvPicPr>
          <p:cNvPr id="25709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560388"/>
            <a:ext cx="755650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k-SK" smtClean="0"/>
              <a:t>LS2 milestones - Apr. 2017</a:t>
            </a:r>
            <a:endParaRPr lang="en-US"/>
          </a:p>
        </p:txBody>
      </p:sp>
      <p:sp>
        <p:nvSpPr>
          <p:cNvPr id="19" name="Smiley Face 18"/>
          <p:cNvSpPr>
            <a:spLocks/>
          </p:cNvSpPr>
          <p:nvPr/>
        </p:nvSpPr>
        <p:spPr bwMode="auto">
          <a:xfrm>
            <a:off x="4572000" y="3084513"/>
            <a:ext cx="215900" cy="215900"/>
          </a:xfrm>
          <a:prstGeom prst="smileyFace">
            <a:avLst>
              <a:gd name="adj" fmla="val 4653"/>
            </a:avLst>
          </a:prstGeom>
          <a:noFill/>
          <a:ln w="9525">
            <a:solidFill>
              <a:srgbClr val="008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22" name="Smiley Face 21"/>
          <p:cNvSpPr>
            <a:spLocks/>
          </p:cNvSpPr>
          <p:nvPr/>
        </p:nvSpPr>
        <p:spPr bwMode="auto">
          <a:xfrm>
            <a:off x="4572000" y="2693988"/>
            <a:ext cx="215900" cy="215900"/>
          </a:xfrm>
          <a:prstGeom prst="smileyFace">
            <a:avLst>
              <a:gd name="adj" fmla="val 4653"/>
            </a:avLst>
          </a:prstGeom>
          <a:noFill/>
          <a:ln w="9525">
            <a:solidFill>
              <a:srgbClr val="008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25" name="Smiley Face 24"/>
          <p:cNvSpPr>
            <a:spLocks/>
          </p:cNvSpPr>
          <p:nvPr/>
        </p:nvSpPr>
        <p:spPr bwMode="auto">
          <a:xfrm>
            <a:off x="5095875" y="3486150"/>
            <a:ext cx="215900" cy="215900"/>
          </a:xfrm>
          <a:prstGeom prst="smileyFace">
            <a:avLst>
              <a:gd name="adj" fmla="val 4653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3"/>
          <p:cNvSpPr>
            <a:spLocks noGrp="1"/>
          </p:cNvSpPr>
          <p:nvPr>
            <p:ph type="title"/>
          </p:nvPr>
        </p:nvSpPr>
        <p:spPr>
          <a:xfrm>
            <a:off x="1485900" y="274638"/>
            <a:ext cx="6172200" cy="777875"/>
          </a:xfrm>
        </p:spPr>
        <p:txBody>
          <a:bodyPr/>
          <a:lstStyle/>
          <a:p>
            <a:r>
              <a:rPr lang="en-US">
                <a:latin typeface="Calibri" charset="0"/>
                <a:ea typeface="MS PGothic" charset="0"/>
                <a:cs typeface="MS PGothic" charset="0"/>
              </a:rPr>
              <a:t>O</a:t>
            </a:r>
            <a:r>
              <a:rPr lang="en-US" baseline="30000">
                <a:latin typeface="Calibri" charset="0"/>
                <a:ea typeface="MS PGothic" charset="0"/>
                <a:cs typeface="MS PGothic" charset="0"/>
              </a:rPr>
              <a:t>2 </a:t>
            </a:r>
            <a:r>
              <a:rPr lang="en-US">
                <a:latin typeface="Calibri" charset="0"/>
                <a:ea typeface="MS PGothic" charset="0"/>
                <a:cs typeface="MS PGothic" charset="0"/>
              </a:rPr>
              <a:t>(2/3</a:t>
            </a:r>
            <a:r>
              <a:rPr lang="en-GB">
                <a:latin typeface="Calibri" charset="0"/>
                <a:ea typeface="MS PGothic" charset="0"/>
                <a:cs typeface="MS PGothic" charset="0"/>
              </a:rPr>
              <a:t>)</a:t>
            </a:r>
            <a:endParaRPr lang="en-US" baseline="30000">
              <a:latin typeface="Calibri" charset="0"/>
              <a:ea typeface="MS PGothic" charset="0"/>
              <a:cs typeface="MS PGothic" charset="0"/>
            </a:endParaRPr>
          </a:p>
        </p:txBody>
      </p:sp>
      <p:sp>
        <p:nvSpPr>
          <p:cNvPr id="2662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A2201707-8208-E84E-8AAF-CAFA892B59E3}" type="slidenum">
              <a:rPr lang="en-US" sz="1200">
                <a:solidFill>
                  <a:srgbClr val="898989"/>
                </a:solidFill>
                <a:ea typeface="MS PGothic" charset="0"/>
                <a:cs typeface="MS PGothic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sz="1200">
              <a:solidFill>
                <a:srgbClr val="898989"/>
              </a:solidFill>
              <a:ea typeface="MS PGothic" charset="0"/>
              <a:cs typeface="MS PGothic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7350" y="1397000"/>
          <a:ext cx="8056562" cy="447992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27303"/>
                <a:gridCol w="802944"/>
                <a:gridCol w="925263"/>
                <a:gridCol w="925263"/>
                <a:gridCol w="925263"/>
                <a:gridCol w="925263"/>
                <a:gridCol w="925263"/>
              </a:tblGrid>
              <a:tr h="370544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V1.6 (Feb-17)</a:t>
                      </a:r>
                      <a:endParaRPr lang="en-US" sz="1400" dirty="0"/>
                    </a:p>
                  </a:txBody>
                  <a:tcPr marL="68583" marR="68583" marT="45683" marB="4568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2015</a:t>
                      </a:r>
                      <a:endParaRPr lang="en-US" sz="1400" dirty="0"/>
                    </a:p>
                  </a:txBody>
                  <a:tcPr marL="68583" marR="68583" marT="45683" marB="4568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2016</a:t>
                      </a:r>
                      <a:endParaRPr lang="en-US" sz="1400" dirty="0"/>
                    </a:p>
                  </a:txBody>
                  <a:tcPr marL="68583" marR="68583" marT="45683" marB="4568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2017</a:t>
                      </a:r>
                      <a:endParaRPr lang="en-US" sz="1400" dirty="0"/>
                    </a:p>
                  </a:txBody>
                  <a:tcPr marL="68583" marR="68583" marT="45683" marB="4568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2018</a:t>
                      </a:r>
                      <a:endParaRPr lang="en-US" sz="1400" dirty="0"/>
                    </a:p>
                  </a:txBody>
                  <a:tcPr marL="68583" marR="68583" marT="45683" marB="4568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2019</a:t>
                      </a:r>
                      <a:endParaRPr lang="en-US" sz="1400" dirty="0"/>
                    </a:p>
                  </a:txBody>
                  <a:tcPr marL="68583" marR="68583" marT="45683" marB="4568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2020</a:t>
                      </a:r>
                      <a:endParaRPr lang="en-US" sz="1400" dirty="0"/>
                    </a:p>
                  </a:txBody>
                  <a:tcPr marL="68583" marR="68583" marT="45683" marB="45683" anchor="ctr"/>
                </a:tc>
              </a:tr>
              <a:tr h="370544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Test time frame </a:t>
                      </a:r>
                      <a:r>
                        <a:rPr lang="en-GB" sz="1600" baseline="0" dirty="0" smtClean="0"/>
                        <a:t>(5/17)</a:t>
                      </a:r>
                      <a:endParaRPr lang="en-GB" sz="1600" dirty="0"/>
                    </a:p>
                  </a:txBody>
                  <a:tcPr marL="68583" marR="68583" marT="45683" marB="45683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683" marB="45683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683" marB="45683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83" marR="68583" marT="45683" marB="45683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83" marR="68583" marT="45683" marB="45683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83" marR="68583" marT="45683" marB="45683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83" marR="68583" marT="45683" marB="45683"/>
                </a:tc>
              </a:tr>
              <a:tr h="579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ITS and TPC in simulation framework (6/17)</a:t>
                      </a:r>
                    </a:p>
                  </a:txBody>
                  <a:tcPr marL="68583" marR="68583" marT="45683" marB="45683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683" marB="45683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683" marB="45683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683" marB="45683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683" marB="45683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683" marB="45683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683" marB="45683"/>
                </a:tc>
              </a:tr>
              <a:tr h="579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Reconstruction for ITS and TPC (12/17)</a:t>
                      </a:r>
                    </a:p>
                  </a:txBody>
                  <a:tcPr marL="68583" marR="68583" marT="45683" marB="45683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683" marB="45683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83" marR="68583" marT="45683" marB="45683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683" marB="45683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83" marR="68583" marT="45683" marB="45683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83" marR="68583" marT="45683" marB="45683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683" marB="45683"/>
                </a:tc>
              </a:tr>
              <a:tr h="579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Simulation for</a:t>
                      </a:r>
                      <a:r>
                        <a:rPr lang="en-US" sz="1600" baseline="0" dirty="0" smtClean="0"/>
                        <a:t> all detectors in O2 (12/17)</a:t>
                      </a:r>
                      <a:endParaRPr lang="en-US" sz="1600" dirty="0" smtClean="0"/>
                    </a:p>
                  </a:txBody>
                  <a:tcPr marL="68583" marR="68583" marT="45683" marB="45683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83" marR="68583" marT="45683" marB="45683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683" marB="45683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683" marB="45683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683" marB="45683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683" marB="45683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83" marR="68583" marT="45683" marB="45683"/>
                </a:tc>
              </a:tr>
              <a:tr h="579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Calibration framework prototype </a:t>
                      </a:r>
                      <a:r>
                        <a:rPr lang="en-US" sz="1600" baseline="0" dirty="0" smtClean="0"/>
                        <a:t>(6/18)</a:t>
                      </a:r>
                      <a:endParaRPr lang="en-US" sz="1600" dirty="0"/>
                    </a:p>
                  </a:txBody>
                  <a:tcPr marL="68583" marR="68583" marT="45683" marB="45683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683" marB="45683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683" marB="45683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683" marB="45683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683" marB="45683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683" marB="45683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683" marB="45683"/>
                </a:tc>
              </a:tr>
              <a:tr h="579046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Reconstruction for</a:t>
                      </a:r>
                      <a:r>
                        <a:rPr lang="en-US" sz="1600" baseline="0" dirty="0" smtClean="0"/>
                        <a:t> all detectors in O2 (6/18)</a:t>
                      </a:r>
                      <a:endParaRPr lang="en-US" sz="1600" dirty="0" smtClean="0"/>
                    </a:p>
                  </a:txBody>
                  <a:tcPr marL="68583" marR="68583" marT="45683" marB="45683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683" marB="45683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683" marB="45683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683" marB="45683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683" marB="45683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683" marB="45683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683" marB="45683"/>
                </a:tc>
              </a:tr>
              <a:tr h="41163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Simulation</a:t>
                      </a:r>
                      <a:r>
                        <a:rPr lang="en-US" sz="1600" baseline="0" dirty="0" smtClean="0"/>
                        <a:t> challenge (6/19)</a:t>
                      </a:r>
                      <a:endParaRPr lang="en-US" sz="1600" dirty="0" smtClean="0"/>
                    </a:p>
                  </a:txBody>
                  <a:tcPr marL="68583" marR="68583" marT="45683" marB="45683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683" marB="45683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683" marB="45683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683" marB="45683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683" marB="45683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683" marB="45683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683" marB="45683"/>
                </a:tc>
              </a:tr>
              <a:tr h="43197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10% data challenge (12/19)</a:t>
                      </a:r>
                    </a:p>
                  </a:txBody>
                  <a:tcPr marL="68583" marR="68583" marT="45683" marB="45683"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683" marB="45683"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683" marB="45683"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683" marB="45683"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683" marB="45683"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683" marB="45683"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3" marR="68583" marT="45683" marB="45683"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9" name="Straight Connector 8"/>
          <p:cNvCxnSpPr>
            <a:cxnSpLocks noChangeShapeType="1"/>
          </p:cNvCxnSpPr>
          <p:nvPr/>
        </p:nvCxnSpPr>
        <p:spPr bwMode="auto">
          <a:xfrm>
            <a:off x="5038318" y="1719263"/>
            <a:ext cx="0" cy="4176712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5" name="Smiley Face 14"/>
          <p:cNvSpPr>
            <a:spLocks/>
          </p:cNvSpPr>
          <p:nvPr/>
        </p:nvSpPr>
        <p:spPr bwMode="auto">
          <a:xfrm>
            <a:off x="5521325" y="3487738"/>
            <a:ext cx="215900" cy="215900"/>
          </a:xfrm>
          <a:prstGeom prst="smileyFace">
            <a:avLst>
              <a:gd name="adj" fmla="val 4653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6" name="Smiley Face 15"/>
          <p:cNvSpPr>
            <a:spLocks/>
          </p:cNvSpPr>
          <p:nvPr/>
        </p:nvSpPr>
        <p:spPr bwMode="auto">
          <a:xfrm>
            <a:off x="6011863" y="4076700"/>
            <a:ext cx="215900" cy="215900"/>
          </a:xfrm>
          <a:prstGeom prst="smileyFace">
            <a:avLst>
              <a:gd name="adj" fmla="val 4653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8" name="Smiley Face 17"/>
          <p:cNvSpPr>
            <a:spLocks/>
          </p:cNvSpPr>
          <p:nvPr/>
        </p:nvSpPr>
        <p:spPr bwMode="auto">
          <a:xfrm>
            <a:off x="6011863" y="4652963"/>
            <a:ext cx="215900" cy="215900"/>
          </a:xfrm>
          <a:prstGeom prst="smileyFace">
            <a:avLst>
              <a:gd name="adj" fmla="val 4653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20" name="Smiley Face 19"/>
          <p:cNvSpPr>
            <a:spLocks/>
          </p:cNvSpPr>
          <p:nvPr/>
        </p:nvSpPr>
        <p:spPr bwMode="auto">
          <a:xfrm>
            <a:off x="5016500" y="1820863"/>
            <a:ext cx="215900" cy="215900"/>
          </a:xfrm>
          <a:prstGeom prst="smileyFace">
            <a:avLst>
              <a:gd name="adj" fmla="val 4653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28" name="Smiley Face 27"/>
          <p:cNvSpPr>
            <a:spLocks/>
          </p:cNvSpPr>
          <p:nvPr/>
        </p:nvSpPr>
        <p:spPr bwMode="auto">
          <a:xfrm>
            <a:off x="5507038" y="2925763"/>
            <a:ext cx="217487" cy="215900"/>
          </a:xfrm>
          <a:prstGeom prst="smileyFace">
            <a:avLst>
              <a:gd name="adj" fmla="val 4653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29" name="Smiley Face 28"/>
          <p:cNvSpPr>
            <a:spLocks/>
          </p:cNvSpPr>
          <p:nvPr/>
        </p:nvSpPr>
        <p:spPr bwMode="auto">
          <a:xfrm>
            <a:off x="5076825" y="2303463"/>
            <a:ext cx="215900" cy="215900"/>
          </a:xfrm>
          <a:prstGeom prst="smileyFace">
            <a:avLst>
              <a:gd name="adj" fmla="val 4653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9" name="Smiley Face 18"/>
          <p:cNvSpPr>
            <a:spLocks/>
          </p:cNvSpPr>
          <p:nvPr/>
        </p:nvSpPr>
        <p:spPr bwMode="auto">
          <a:xfrm>
            <a:off x="6948488" y="5157788"/>
            <a:ext cx="215900" cy="215900"/>
          </a:xfrm>
          <a:prstGeom prst="smileyFace">
            <a:avLst>
              <a:gd name="adj" fmla="val 4653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21" name="Smiley Face 20"/>
          <p:cNvSpPr>
            <a:spLocks/>
          </p:cNvSpPr>
          <p:nvPr/>
        </p:nvSpPr>
        <p:spPr bwMode="auto">
          <a:xfrm>
            <a:off x="7335838" y="5589588"/>
            <a:ext cx="215900" cy="215900"/>
          </a:xfrm>
          <a:prstGeom prst="smileyFace">
            <a:avLst>
              <a:gd name="adj" fmla="val 4653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pic>
        <p:nvPicPr>
          <p:cNvPr id="2671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560388"/>
            <a:ext cx="755650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k-SK" smtClean="0"/>
              <a:t>LS2 milestones - Apr. 2017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3"/>
          <p:cNvSpPr>
            <a:spLocks noGrp="1"/>
          </p:cNvSpPr>
          <p:nvPr>
            <p:ph type="title"/>
          </p:nvPr>
        </p:nvSpPr>
        <p:spPr>
          <a:xfrm>
            <a:off x="1485900" y="274638"/>
            <a:ext cx="6172200" cy="777875"/>
          </a:xfrm>
        </p:spPr>
        <p:txBody>
          <a:bodyPr/>
          <a:lstStyle/>
          <a:p>
            <a:r>
              <a:rPr lang="en-US">
                <a:latin typeface="Calibri" charset="0"/>
                <a:ea typeface="MS PGothic" charset="0"/>
                <a:cs typeface="MS PGothic" charset="0"/>
              </a:rPr>
              <a:t>O</a:t>
            </a:r>
            <a:r>
              <a:rPr lang="en-US" baseline="30000">
                <a:latin typeface="Calibri" charset="0"/>
                <a:ea typeface="MS PGothic" charset="0"/>
                <a:cs typeface="MS PGothic" charset="0"/>
              </a:rPr>
              <a:t>2 </a:t>
            </a:r>
            <a:r>
              <a:rPr lang="en-US">
                <a:latin typeface="Calibri" charset="0"/>
                <a:ea typeface="MS PGothic" charset="0"/>
                <a:cs typeface="MS PGothic" charset="0"/>
              </a:rPr>
              <a:t>(3/3</a:t>
            </a:r>
            <a:r>
              <a:rPr lang="en-GB">
                <a:latin typeface="Calibri" charset="0"/>
                <a:ea typeface="MS PGothic" charset="0"/>
                <a:cs typeface="MS PGothic" charset="0"/>
              </a:rPr>
              <a:t>)</a:t>
            </a:r>
            <a:endParaRPr lang="en-US" baseline="30000">
              <a:latin typeface="Calibri" charset="0"/>
              <a:ea typeface="MS PGothic" charset="0"/>
              <a:cs typeface="MS PGothic" charset="0"/>
            </a:endParaRPr>
          </a:p>
        </p:txBody>
      </p:sp>
      <p:sp>
        <p:nvSpPr>
          <p:cNvPr id="2765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DD821522-5206-9D49-A82D-25FFB0A6CDAD}" type="slidenum">
              <a:rPr lang="en-US" sz="1200">
                <a:solidFill>
                  <a:srgbClr val="898989"/>
                </a:solidFill>
                <a:ea typeface="MS PGothic" charset="0"/>
                <a:cs typeface="MS PGothic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sz="1200">
              <a:solidFill>
                <a:srgbClr val="898989"/>
              </a:solidFill>
              <a:ea typeface="MS PGothic" charset="0"/>
              <a:cs typeface="MS PGothic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79413" y="1196975"/>
          <a:ext cx="8074026" cy="467359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32997"/>
                <a:gridCol w="804684"/>
                <a:gridCol w="927269"/>
                <a:gridCol w="927269"/>
                <a:gridCol w="927269"/>
                <a:gridCol w="927269"/>
                <a:gridCol w="927269"/>
              </a:tblGrid>
              <a:tr h="37077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V1.6 (Feb-17)</a:t>
                      </a:r>
                      <a:endParaRPr lang="en-US" sz="1400" dirty="0"/>
                    </a:p>
                  </a:txBody>
                  <a:tcPr marL="68578" marR="68578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2015</a:t>
                      </a:r>
                      <a:endParaRPr lang="en-US" sz="1400" dirty="0"/>
                    </a:p>
                  </a:txBody>
                  <a:tcPr marL="68578" marR="68578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2016</a:t>
                      </a:r>
                      <a:endParaRPr lang="en-US" sz="1400" dirty="0"/>
                    </a:p>
                  </a:txBody>
                  <a:tcPr marL="68578" marR="68578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2017</a:t>
                      </a:r>
                      <a:endParaRPr lang="en-US" sz="1400" dirty="0"/>
                    </a:p>
                  </a:txBody>
                  <a:tcPr marL="68578" marR="68578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2018</a:t>
                      </a:r>
                      <a:endParaRPr lang="en-US" sz="1400" dirty="0"/>
                    </a:p>
                  </a:txBody>
                  <a:tcPr marL="68578" marR="68578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2019</a:t>
                      </a:r>
                      <a:endParaRPr lang="en-US" sz="1400" dirty="0"/>
                    </a:p>
                  </a:txBody>
                  <a:tcPr marL="68578" marR="68578" marT="45711" marB="4571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2020</a:t>
                      </a:r>
                      <a:endParaRPr lang="en-US" sz="1400" dirty="0"/>
                    </a:p>
                  </a:txBody>
                  <a:tcPr marL="68578" marR="68578" marT="45711" marB="45711" anchor="ctr"/>
                </a:tc>
              </a:tr>
              <a:tr h="51817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Definition of cooling system + EDR (3/17)</a:t>
                      </a:r>
                      <a:endParaRPr lang="en-US" sz="1400" dirty="0"/>
                    </a:p>
                  </a:txBody>
                  <a:tcPr marL="68578" marR="68578" marT="45711" marB="45711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78" marR="68578" marT="45711" marB="45711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78" marR="68578" marT="45711" marB="45711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78" marR="68578" marT="45711" marB="45711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78" marR="68578" marT="45711" marB="45711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78" marR="68578" marT="45711" marB="45711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78" marR="68578" marT="45711" marB="45711"/>
                </a:tc>
              </a:tr>
              <a:tr h="304801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CR0 infrastructure ready (9/18)</a:t>
                      </a:r>
                    </a:p>
                  </a:txBody>
                  <a:tcPr marL="68578" marR="68578" marT="45711" marB="45711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78" marR="68578" marT="45711" marB="45711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78" marR="68578" marT="45711" marB="45711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78" marR="68578" marT="45711" marB="45711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78" marR="68578" marT="45711" marB="45711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78" marR="68578" marT="45711" marB="45711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78" marR="68578" marT="45711" marB="45711"/>
                </a:tc>
              </a:tr>
              <a:tr h="5181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Detector </a:t>
                      </a:r>
                      <a:r>
                        <a:rPr lang="en-GB" sz="1400" dirty="0" smtClean="0"/>
                        <a:t>read-out (FLP) procurement (3/18)</a:t>
                      </a:r>
                      <a:endParaRPr lang="en-US" sz="1400" dirty="0"/>
                    </a:p>
                  </a:txBody>
                  <a:tcPr marL="91444" marR="91444" marT="45711" marB="45711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78" marR="68578" marT="45711" marB="45711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78" marR="68578" marT="45711" marB="45711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78" marR="68578" marT="45711" marB="45711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78" marR="68578" marT="45711" marB="45711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78" marR="68578" marT="45711" marB="45711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78" marR="68578" marT="45711" marB="45711"/>
                </a:tc>
              </a:tr>
              <a:tr h="51817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Detector </a:t>
                      </a:r>
                      <a:r>
                        <a:rPr lang="en-GB" sz="1400" dirty="0" smtClean="0"/>
                        <a:t>Read-out (FLP) installation (1/19)</a:t>
                      </a:r>
                      <a:endParaRPr lang="en-US" sz="1400" dirty="0"/>
                    </a:p>
                  </a:txBody>
                  <a:tcPr marL="91444" marR="91444" marT="45711" marB="45711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78" marR="68578" marT="45711" marB="45711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78" marR="68578" marT="45711" marB="45711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78" marR="68578" marT="45711" marB="45711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78" marR="68578" marT="45711" marB="45711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78" marR="68578" marT="45711" marB="45711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78" marR="68578" marT="45711" marB="45711"/>
                </a:tc>
              </a:tr>
              <a:tr h="51817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ea typeface="+mn-ea"/>
                        </a:rPr>
                        <a:t>Procurement 10% data processing and storage (12/18)</a:t>
                      </a:r>
                      <a:endParaRPr lang="en-US" sz="1400" dirty="0"/>
                    </a:p>
                  </a:txBody>
                  <a:tcPr marL="68578" marR="68578" marT="45711" marB="45711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78" marR="68578" marT="45711" marB="45711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78" marR="68578" marT="45711" marB="45711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78" marR="68578" marT="45711" marB="45711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78" marR="68578" marT="45711" marB="45711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78" marR="68578" marT="45711" marB="45711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78" marR="68578" marT="45711" marB="45711"/>
                </a:tc>
              </a:tr>
              <a:tr h="51817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ea typeface="+mn-ea"/>
                        </a:rPr>
                        <a:t>Installation 10% data processing and storage (9/19)</a:t>
                      </a:r>
                      <a:endParaRPr lang="en-US" sz="1400" dirty="0"/>
                    </a:p>
                  </a:txBody>
                  <a:tcPr marL="68578" marR="68578" marT="45711" marB="45711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78" marR="68578" marT="45711" marB="45711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78" marR="68578" marT="45711" marB="45711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78" marR="68578" marT="45711" marB="45711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78" marR="68578" marT="45711" marB="45711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78" marR="68578" marT="45711" marB="45711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78" marR="68578" marT="45711" marB="45711"/>
                </a:tc>
              </a:tr>
              <a:tr h="51817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ea typeface="+mn-ea"/>
                        </a:rPr>
                        <a:t>Procurement 90% data processing and storage (3/20)</a:t>
                      </a:r>
                      <a:endParaRPr lang="en-US" sz="1400" dirty="0"/>
                    </a:p>
                  </a:txBody>
                  <a:tcPr marL="68578" marR="68578" marT="45711" marB="45711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78" marR="68578" marT="45711" marB="45711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78" marR="68578" marT="45711" marB="45711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78" marR="68578" marT="45711" marB="45711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78" marR="68578" marT="45711" marB="45711"/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78" marR="68578" marT="45711" marB="45711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78" marR="68578" marT="45711" marB="45711"/>
                </a:tc>
              </a:tr>
              <a:tr h="51817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ea typeface="+mn-ea"/>
                        </a:rPr>
                        <a:t>Installation 90% data processing and storage (11/20)</a:t>
                      </a:r>
                      <a:endParaRPr lang="en-US" sz="1400" dirty="0"/>
                    </a:p>
                  </a:txBody>
                  <a:tcPr marL="68578" marR="68578" marT="45711" marB="45711"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78" marR="68578" marT="45711" marB="45711"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78" marR="68578" marT="45711" marB="45711"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78" marR="68578" marT="45711" marB="45711"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78" marR="68578" marT="45711" marB="45711"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78" marR="68578" marT="45711" marB="45711"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78" marR="68578" marT="45711" marB="45711"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772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LS2</a:t>
                      </a:r>
                      <a:endParaRPr lang="en-US" sz="1400" dirty="0"/>
                    </a:p>
                  </a:txBody>
                  <a:tcPr marL="68578" marR="68578" marT="45711" marB="45711"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78" marR="68578" marT="45711" marB="45711"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78" marR="68578" marT="45711" marB="45711"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78" marR="68578" marT="45711" marB="45711"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78" marR="68578" marT="45711" marB="45711"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78" marR="68578" marT="45711" marB="45711"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78" marR="68578" marT="45711" marB="45711"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cxnSp>
        <p:nvCxnSpPr>
          <p:cNvPr id="9" name="Straight Connector 8"/>
          <p:cNvCxnSpPr>
            <a:cxnSpLocks noChangeShapeType="1"/>
          </p:cNvCxnSpPr>
          <p:nvPr/>
        </p:nvCxnSpPr>
        <p:spPr bwMode="auto">
          <a:xfrm>
            <a:off x="5025618" y="1581150"/>
            <a:ext cx="0" cy="4283075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5" name="Smiley Face 14"/>
          <p:cNvSpPr>
            <a:spLocks/>
          </p:cNvSpPr>
          <p:nvPr/>
        </p:nvSpPr>
        <p:spPr bwMode="auto">
          <a:xfrm>
            <a:off x="6413500" y="3578225"/>
            <a:ext cx="214313" cy="217488"/>
          </a:xfrm>
          <a:prstGeom prst="smileyFace">
            <a:avLst>
              <a:gd name="adj" fmla="val 4653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6" name="Smiley Face 15"/>
          <p:cNvSpPr>
            <a:spLocks/>
          </p:cNvSpPr>
          <p:nvPr/>
        </p:nvSpPr>
        <p:spPr bwMode="auto">
          <a:xfrm>
            <a:off x="7210425" y="4105275"/>
            <a:ext cx="215900" cy="217488"/>
          </a:xfrm>
          <a:prstGeom prst="smileyFace">
            <a:avLst>
              <a:gd name="adj" fmla="val 4653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8" name="Smiley Face 17"/>
          <p:cNvSpPr>
            <a:spLocks/>
          </p:cNvSpPr>
          <p:nvPr/>
        </p:nvSpPr>
        <p:spPr bwMode="auto">
          <a:xfrm>
            <a:off x="7620000" y="4622800"/>
            <a:ext cx="215900" cy="215900"/>
          </a:xfrm>
          <a:prstGeom prst="smileyFace">
            <a:avLst>
              <a:gd name="adj" fmla="val 4653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23" name="Smiley Face 22"/>
          <p:cNvSpPr>
            <a:spLocks/>
          </p:cNvSpPr>
          <p:nvPr/>
        </p:nvSpPr>
        <p:spPr bwMode="auto">
          <a:xfrm>
            <a:off x="8202613" y="5143500"/>
            <a:ext cx="215900" cy="217488"/>
          </a:xfrm>
          <a:prstGeom prst="smileyFace">
            <a:avLst>
              <a:gd name="adj" fmla="val 4653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 flipV="1">
            <a:off x="6602413" y="5689600"/>
            <a:ext cx="1835150" cy="0"/>
          </a:xfrm>
          <a:prstGeom prst="line">
            <a:avLst/>
          </a:prstGeom>
          <a:ln w="44450" cmpd="sng">
            <a:solidFill>
              <a:srgbClr val="008000"/>
            </a:solidFill>
            <a:headEnd type="diamond" w="lg" len="lg"/>
            <a:tailEnd type="diamond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Smiley Face 27"/>
          <p:cNvSpPr>
            <a:spLocks/>
          </p:cNvSpPr>
          <p:nvPr/>
        </p:nvSpPr>
        <p:spPr bwMode="auto">
          <a:xfrm>
            <a:off x="6262688" y="2133600"/>
            <a:ext cx="215900" cy="215900"/>
          </a:xfrm>
          <a:prstGeom prst="smileyFace">
            <a:avLst>
              <a:gd name="adj" fmla="val 4653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29" name="Smiley Face 28"/>
          <p:cNvSpPr>
            <a:spLocks/>
          </p:cNvSpPr>
          <p:nvPr/>
        </p:nvSpPr>
        <p:spPr bwMode="auto">
          <a:xfrm>
            <a:off x="4832350" y="1700213"/>
            <a:ext cx="215900" cy="215900"/>
          </a:xfrm>
          <a:prstGeom prst="smileyFace">
            <a:avLst>
              <a:gd name="adj" fmla="val 4653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7" name="Smiley Face 16"/>
          <p:cNvSpPr>
            <a:spLocks/>
          </p:cNvSpPr>
          <p:nvPr/>
        </p:nvSpPr>
        <p:spPr bwMode="auto">
          <a:xfrm>
            <a:off x="5795963" y="2551113"/>
            <a:ext cx="214312" cy="217487"/>
          </a:xfrm>
          <a:prstGeom prst="smileyFace">
            <a:avLst>
              <a:gd name="adj" fmla="val 4653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9" name="Smiley Face 18"/>
          <p:cNvSpPr>
            <a:spLocks/>
          </p:cNvSpPr>
          <p:nvPr/>
        </p:nvSpPr>
        <p:spPr bwMode="auto">
          <a:xfrm>
            <a:off x="6529388" y="3068638"/>
            <a:ext cx="214312" cy="217487"/>
          </a:xfrm>
          <a:prstGeom prst="smileyFace">
            <a:avLst>
              <a:gd name="adj" fmla="val 4653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27751" name="TextBox 48"/>
          <p:cNvSpPr txBox="1">
            <a:spLocks noChangeArrowheads="1"/>
          </p:cNvSpPr>
          <p:nvPr/>
        </p:nvSpPr>
        <p:spPr bwMode="auto">
          <a:xfrm>
            <a:off x="7210425" y="3475038"/>
            <a:ext cx="1335088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US" sz="1400">
                <a:solidFill>
                  <a:srgbClr val="0000FF"/>
                </a:solidFill>
                <a:ea typeface="MS PGothic" charset="0"/>
                <a:cs typeface="MS PGothic" charset="0"/>
              </a:rPr>
              <a:t>15 months contingency</a:t>
            </a:r>
          </a:p>
          <a:p>
            <a:pPr algn="r" eaLnBrk="1" hangingPunct="1"/>
            <a:r>
              <a:rPr lang="en-US" sz="1400">
                <a:solidFill>
                  <a:srgbClr val="0000FF"/>
                </a:solidFill>
                <a:ea typeface="MS PGothic" charset="0"/>
                <a:cs typeface="MS PGothic" charset="0"/>
              </a:rPr>
              <a:t>pp data taking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7426325" y="4221163"/>
            <a:ext cx="1008063" cy="0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753" name="TextBox 48"/>
          <p:cNvSpPr txBox="1">
            <a:spLocks noChangeArrowheads="1"/>
          </p:cNvSpPr>
          <p:nvPr/>
        </p:nvSpPr>
        <p:spPr bwMode="auto">
          <a:xfrm>
            <a:off x="7599363" y="4437063"/>
            <a:ext cx="1509712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US" sz="1400">
                <a:solidFill>
                  <a:srgbClr val="0000FF"/>
                </a:solidFill>
                <a:ea typeface="MS PGothic" charset="0"/>
                <a:cs typeface="MS PGothic" charset="0"/>
              </a:rPr>
              <a:t>10 months contingency</a:t>
            </a:r>
          </a:p>
          <a:p>
            <a:pPr algn="r" eaLnBrk="1" hangingPunct="1"/>
            <a:r>
              <a:rPr lang="en-US" sz="1400">
                <a:solidFill>
                  <a:srgbClr val="0000FF"/>
                </a:solidFill>
                <a:ea typeface="MS PGothic" charset="0"/>
                <a:cs typeface="MS PGothic" charset="0"/>
              </a:rPr>
              <a:t>PbPb data taking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8432800" y="5256213"/>
            <a:ext cx="576263" cy="4762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775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560388"/>
            <a:ext cx="755650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k-SK" smtClean="0"/>
              <a:t>LS2 milestones - Apr. 2017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9175</TotalTime>
  <Words>270</Words>
  <Application>Microsoft Office PowerPoint</Application>
  <PresentationFormat>On-screen Show (4:3)</PresentationFormat>
  <Paragraphs>63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MS PGothic</vt:lpstr>
      <vt:lpstr>MS PGothic</vt:lpstr>
      <vt:lpstr>Arial</vt:lpstr>
      <vt:lpstr>Calibri</vt:lpstr>
      <vt:lpstr>Office Theme</vt:lpstr>
      <vt:lpstr>O2 (1/3)</vt:lpstr>
      <vt:lpstr>O2 (2/3)</vt:lpstr>
      <vt:lpstr>O2 (3/3)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SAMPA</dc:title>
  <dc:creator>arturo</dc:creator>
  <cp:lastModifiedBy>Pierre Vande Vyvre</cp:lastModifiedBy>
  <cp:revision>649</cp:revision>
  <dcterms:created xsi:type="dcterms:W3CDTF">2014-10-14T14:19:30Z</dcterms:created>
  <dcterms:modified xsi:type="dcterms:W3CDTF">2017-04-27T08:06:42Z</dcterms:modified>
</cp:coreProperties>
</file>